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9"/>
  </p:notesMasterIdLst>
  <p:sldIdLst>
    <p:sldId id="446" r:id="rId2"/>
    <p:sldId id="440" r:id="rId3"/>
    <p:sldId id="447" r:id="rId4"/>
    <p:sldId id="448" r:id="rId5"/>
    <p:sldId id="449" r:id="rId6"/>
    <p:sldId id="450" r:id="rId7"/>
    <p:sldId id="451" r:id="rId8"/>
  </p:sldIdLst>
  <p:sldSz cx="9144000" cy="5143500" type="screen16x9"/>
  <p:notesSz cx="6858000" cy="9144000"/>
  <p:embeddedFontLst>
    <p:embeddedFont>
      <p:font typeface="Montserrat" panose="00000500000000000000" pitchFamily="2" charset="0"/>
      <p:regular r:id="rId10"/>
    </p:embeddedFont>
    <p:embeddedFont>
      <p:font typeface="Verdana" panose="020B060403050404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25C"/>
    <a:srgbClr val="003366"/>
    <a:srgbClr val="006600"/>
    <a:srgbClr val="002E5A"/>
    <a:srgbClr val="000066"/>
    <a:srgbClr val="001223"/>
    <a:srgbClr val="05057D"/>
    <a:srgbClr val="0A0AD0"/>
    <a:srgbClr val="060670"/>
    <a:srgbClr val="070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5005C5-D993-49B8-87D9-65D8E048663F}">
  <a:tblStyle styleId="{C25005C5-D993-49B8-87D9-65D8E04866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3" d="100"/>
          <a:sy n="103" d="100"/>
        </p:scale>
        <p:origin x="87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512646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s-Latn-BA" dirty="0"/>
          </a:p>
        </p:txBody>
      </p:sp>
    </p:spTree>
    <p:extLst>
      <p:ext uri="{BB962C8B-B14F-4D97-AF65-F5344CB8AC3E}">
        <p14:creationId xmlns:p14="http://schemas.microsoft.com/office/powerpoint/2010/main" val="455239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69102" y="1220335"/>
            <a:ext cx="4447245" cy="1243771"/>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000" b="1">
                <a:solidFill>
                  <a:srgbClr val="3FA25C"/>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lang="bs-Latn-BA" dirty="0"/>
          </a:p>
        </p:txBody>
      </p:sp>
      <p:sp>
        <p:nvSpPr>
          <p:cNvPr id="10" name="Google Shape;10;p2"/>
          <p:cNvSpPr txBox="1">
            <a:spLocks noGrp="1"/>
          </p:cNvSpPr>
          <p:nvPr>
            <p:ph type="subTitle" idx="1"/>
          </p:nvPr>
        </p:nvSpPr>
        <p:spPr>
          <a:xfrm>
            <a:off x="569101" y="2585292"/>
            <a:ext cx="4447246" cy="1337324"/>
          </a:xfrm>
          <a:prstGeom prst="rect">
            <a:avLst/>
          </a:prstGeom>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600">
                <a:latin typeface="+mj-lt"/>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745" y="456028"/>
            <a:ext cx="602254" cy="92971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 y="4215789"/>
            <a:ext cx="692274" cy="6728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LIST" userDrawn="1">
  <p:cSld name="BIG_NUMBER_1_2_2_1_1">
    <p:spTree>
      <p:nvGrpSpPr>
        <p:cNvPr id="1" name="Shape 85"/>
        <p:cNvGrpSpPr/>
        <p:nvPr/>
      </p:nvGrpSpPr>
      <p:grpSpPr>
        <a:xfrm>
          <a:off x="0" y="0"/>
          <a:ext cx="0" cy="0"/>
          <a:chOff x="0" y="0"/>
          <a:chExt cx="0" cy="0"/>
        </a:xfrm>
      </p:grpSpPr>
      <p:sp>
        <p:nvSpPr>
          <p:cNvPr id="5" name="Google Shape;9;p2"/>
          <p:cNvSpPr txBox="1">
            <a:spLocks noGrp="1"/>
          </p:cNvSpPr>
          <p:nvPr>
            <p:ph type="ctrTitle"/>
          </p:nvPr>
        </p:nvSpPr>
        <p:spPr>
          <a:xfrm>
            <a:off x="477295" y="504238"/>
            <a:ext cx="5941866" cy="836148"/>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1800" b="1">
                <a:solidFill>
                  <a:srgbClr val="3FA25C"/>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lang="bs-Latn-BA" dirty="0"/>
          </a:p>
        </p:txBody>
      </p:sp>
      <p:sp>
        <p:nvSpPr>
          <p:cNvPr id="6" name="Google Shape;10;p2"/>
          <p:cNvSpPr txBox="1">
            <a:spLocks noGrp="1"/>
          </p:cNvSpPr>
          <p:nvPr>
            <p:ph type="subTitle" idx="1"/>
          </p:nvPr>
        </p:nvSpPr>
        <p:spPr>
          <a:xfrm>
            <a:off x="477295" y="1481158"/>
            <a:ext cx="4010242" cy="2936606"/>
          </a:xfrm>
          <a:prstGeom prst="rect">
            <a:avLst/>
          </a:prstGeom>
        </p:spPr>
        <p:txBody>
          <a:bodyPr spcFirstLastPara="1" wrap="square" lIns="91425" tIns="91425" rIns="91425" bIns="91425" anchor="t" anchorCtr="0">
            <a:noAutofit/>
          </a:bodyPr>
          <a:lstStyle>
            <a:lvl1pPr marL="0" lvl="0" indent="0" algn="l">
              <a:lnSpc>
                <a:spcPct val="100000"/>
              </a:lnSpc>
              <a:spcBef>
                <a:spcPts val="0"/>
              </a:spcBef>
              <a:spcAft>
                <a:spcPts val="0"/>
              </a:spcAft>
              <a:buSzPts val="1200"/>
              <a:buNone/>
              <a:defRPr sz="1400">
                <a:latin typeface="+mj-lt"/>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1745" y="456028"/>
            <a:ext cx="602254" cy="929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18"/>
          <a:ea typeface="Montserrat" panose="00000500000000000000" pitchFamily="50" charset="-1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18"/>
          <a:ea typeface="Montserrat" panose="00000500000000000000" pitchFamily="50" charset="-1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102" y="1444345"/>
            <a:ext cx="4447245" cy="1243771"/>
          </a:xfrm>
        </p:spPr>
        <p:txBody>
          <a:bodyPr/>
          <a:lstStyle/>
          <a:p>
            <a:r>
              <a:rPr lang="en-US" sz="2400" dirty="0"/>
              <a:t>Title of your original research work </a:t>
            </a:r>
            <a:r>
              <a:rPr lang="bs-Latn-BA" sz="2400" dirty="0"/>
              <a:t>goes in this text box rectangle</a:t>
            </a:r>
            <a:br>
              <a:rPr lang="en-US" sz="2400" dirty="0"/>
            </a:br>
            <a:endParaRPr lang="bs-Latn-BA" sz="2400" dirty="0"/>
          </a:p>
        </p:txBody>
      </p:sp>
      <p:sp>
        <p:nvSpPr>
          <p:cNvPr id="3" name="Subtitle 2"/>
          <p:cNvSpPr>
            <a:spLocks noGrp="1"/>
          </p:cNvSpPr>
          <p:nvPr>
            <p:ph type="subTitle" idx="1"/>
          </p:nvPr>
        </p:nvSpPr>
        <p:spPr>
          <a:xfrm>
            <a:off x="569101" y="2809302"/>
            <a:ext cx="4447246" cy="947450"/>
          </a:xfrm>
        </p:spPr>
        <p:txBody>
          <a:bodyPr/>
          <a:lstStyle/>
          <a:p>
            <a:r>
              <a:rPr lang="en-US" dirty="0"/>
              <a:t>List of authors goes here. Please indicate the authors as follows: Name Surname, Name Surname.... </a:t>
            </a:r>
          </a:p>
          <a:p>
            <a:endParaRPr lang="bs-Latn-B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353" y="554514"/>
            <a:ext cx="2692724" cy="29145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412" y="4010140"/>
            <a:ext cx="1812605" cy="605928"/>
          </a:xfrm>
          <a:prstGeom prst="rect">
            <a:avLst/>
          </a:prstGeom>
        </p:spPr>
      </p:pic>
      <p:pic>
        <p:nvPicPr>
          <p:cNvPr id="6" name="Picture 5"/>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0423" y="418641"/>
            <a:ext cx="680508" cy="680508"/>
          </a:xfrm>
          <a:prstGeom prst="rect">
            <a:avLst/>
          </a:prstGeom>
        </p:spPr>
      </p:pic>
      <p:sp>
        <p:nvSpPr>
          <p:cNvPr id="7" name="TextBox 6"/>
          <p:cNvSpPr txBox="1"/>
          <p:nvPr/>
        </p:nvSpPr>
        <p:spPr>
          <a:xfrm>
            <a:off x="569101" y="3846194"/>
            <a:ext cx="4287167" cy="307777"/>
          </a:xfrm>
          <a:prstGeom prst="rect">
            <a:avLst/>
          </a:prstGeom>
          <a:noFill/>
        </p:spPr>
        <p:txBody>
          <a:bodyPr wrap="square" rtlCol="0">
            <a:spAutoFit/>
          </a:bodyPr>
          <a:lstStyle/>
          <a:p>
            <a:r>
              <a:rPr lang="bs-Latn-BA" dirty="0">
                <a:solidFill>
                  <a:schemeClr val="bg1">
                    <a:lumMod val="65000"/>
                  </a:schemeClr>
                </a:solidFill>
                <a:latin typeface="+mj-lt"/>
              </a:rPr>
              <a:t>Affiliations</a:t>
            </a:r>
          </a:p>
        </p:txBody>
      </p:sp>
    </p:spTree>
    <p:extLst>
      <p:ext uri="{BB962C8B-B14F-4D97-AF65-F5344CB8AC3E}">
        <p14:creationId xmlns:p14="http://schemas.microsoft.com/office/powerpoint/2010/main" val="420373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FA25C"/>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03282" y="981628"/>
            <a:ext cx="3169288" cy="626833"/>
          </a:xfrm>
        </p:spPr>
        <p:txBody>
          <a:bodyPr/>
          <a:lstStyle/>
          <a:p>
            <a:r>
              <a:rPr lang="bs-Latn-BA" sz="2800" dirty="0">
                <a:solidFill>
                  <a:schemeClr val="bg1"/>
                </a:solidFill>
                <a:ea typeface="Verdana" pitchFamily="34" charset="0"/>
                <a:cs typeface="Verdana" pitchFamily="34" charset="0"/>
              </a:rPr>
              <a:t>Content</a:t>
            </a:r>
            <a:endParaRPr lang="en-US" sz="2000" dirty="0">
              <a:solidFill>
                <a:schemeClr val="bg1"/>
              </a:solidFill>
              <a:ea typeface="Verdana" pitchFamily="34" charset="0"/>
              <a:cs typeface="Verdana" pitchFamily="34" charset="0"/>
            </a:endParaRPr>
          </a:p>
        </p:txBody>
      </p:sp>
      <p:sp>
        <p:nvSpPr>
          <p:cNvPr id="8" name="Subtitle 2"/>
          <p:cNvSpPr>
            <a:spLocks noGrp="1"/>
          </p:cNvSpPr>
          <p:nvPr>
            <p:ph type="subTitle" idx="1"/>
          </p:nvPr>
        </p:nvSpPr>
        <p:spPr>
          <a:xfrm>
            <a:off x="903282" y="1690471"/>
            <a:ext cx="3169288" cy="2477575"/>
          </a:xfrm>
        </p:spPr>
        <p:txBody>
          <a:bodyPr/>
          <a:lstStyle/>
          <a:p>
            <a:pPr marL="285750" indent="-285750">
              <a:buClr>
                <a:schemeClr val="bg1"/>
              </a:buClr>
              <a:buFont typeface="Arial" panose="020B0604020202020204" pitchFamily="34" charset="0"/>
              <a:buChar char="•"/>
            </a:pPr>
            <a:r>
              <a:rPr lang="bs-Latn-BA" sz="1800" dirty="0">
                <a:solidFill>
                  <a:schemeClr val="bg1"/>
                </a:solidFill>
              </a:rPr>
              <a:t>Content goes here</a:t>
            </a: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p:txBody>
      </p:sp>
      <p:pic>
        <p:nvPicPr>
          <p:cNvPr id="9" name="Picture 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7473864" y="2178671"/>
            <a:ext cx="1670136" cy="2578233"/>
          </a:xfrm>
          <a:prstGeom prst="rect">
            <a:avLst/>
          </a:prstGeom>
        </p:spPr>
      </p:pic>
    </p:spTree>
    <p:extLst>
      <p:ext uri="{BB962C8B-B14F-4D97-AF65-F5344CB8AC3E}">
        <p14:creationId xmlns:p14="http://schemas.microsoft.com/office/powerpoint/2010/main" val="45026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357348"/>
            <a:ext cx="3441038" cy="634171"/>
          </a:xfrm>
        </p:spPr>
        <p:txBody>
          <a:bodyPr/>
          <a:lstStyle/>
          <a:p>
            <a:r>
              <a:rPr lang="bs-Latn-BA" dirty="0">
                <a:ea typeface="Verdana" pitchFamily="34" charset="0"/>
                <a:cs typeface="Verdana" pitchFamily="34" charset="0"/>
              </a:rPr>
              <a:t>General instructions</a:t>
            </a:r>
            <a:r>
              <a:rPr lang="bs-Latn-BA" sz="1600" dirty="0">
                <a:ea typeface="Verdana" pitchFamily="34" charset="0"/>
                <a:cs typeface="Verdana" pitchFamily="34" charset="0"/>
              </a:rPr>
              <a:t>: </a:t>
            </a:r>
            <a:br>
              <a:rPr lang="bs-Latn-BA" sz="1600" dirty="0">
                <a:ea typeface="Verdana" pitchFamily="34" charset="0"/>
                <a:cs typeface="Verdana" pitchFamily="34" charset="0"/>
              </a:rPr>
            </a:br>
            <a:endParaRPr lang="bs-Latn-BA" dirty="0"/>
          </a:p>
        </p:txBody>
      </p:sp>
      <p:sp>
        <p:nvSpPr>
          <p:cNvPr id="3" name="Subtitle 2"/>
          <p:cNvSpPr>
            <a:spLocks noGrp="1"/>
          </p:cNvSpPr>
          <p:nvPr>
            <p:ph type="subTitle" idx="1"/>
          </p:nvPr>
        </p:nvSpPr>
        <p:spPr>
          <a:xfrm>
            <a:off x="477295" y="859318"/>
            <a:ext cx="5736218" cy="3844884"/>
          </a:xfrm>
        </p:spPr>
        <p:txBody>
          <a:bodyPr/>
          <a:lstStyle/>
          <a:p>
            <a:r>
              <a:rPr lang="en-US" sz="1200" dirty="0"/>
              <a:t>Each presenter will be given a 15 minute time slot in total (10 minute presentation + 5 minutes for Q&amp;A), so prepare your material in accordance to the given time frame. Since the conference schedule for oral presentations is very tight, it is of utmost importance that all presenters are ready on time. </a:t>
            </a:r>
            <a:endParaRPr lang="bs-Latn-BA" sz="1200" dirty="0"/>
          </a:p>
          <a:p>
            <a:endParaRPr lang="en-US" sz="1200" dirty="0"/>
          </a:p>
          <a:p>
            <a:r>
              <a:rPr lang="en-US" sz="1200" dirty="0"/>
              <a:t>Presentations should be saved on a data stick or any other p</a:t>
            </a:r>
            <a:r>
              <a:rPr lang="bs-Latn-BA" sz="1200" dirty="0"/>
              <a:t>or</a:t>
            </a:r>
            <a:r>
              <a:rPr lang="en-US" sz="1200" dirty="0"/>
              <a:t>table memory device and brought to the Conference. Presentations should be made available to the </a:t>
            </a:r>
            <a:r>
              <a:rPr lang="en-US" sz="1200" dirty="0" err="1"/>
              <a:t>Te</a:t>
            </a:r>
            <a:r>
              <a:rPr lang="bs-Latn-BA" sz="1200" dirty="0"/>
              <a:t>ch</a:t>
            </a:r>
            <a:r>
              <a:rPr lang="en-US" sz="1200" dirty="0" err="1"/>
              <a:t>nical</a:t>
            </a:r>
            <a:r>
              <a:rPr lang="en-US" sz="1200" dirty="0"/>
              <a:t> Assistance Team at least one hour prior to the start of the session. You can also send your presentation in </a:t>
            </a:r>
            <a:r>
              <a:rPr lang="bs-Latn-BA" sz="1200" dirty="0"/>
              <a:t>a</a:t>
            </a:r>
            <a:r>
              <a:rPr lang="en-US" sz="1200" dirty="0" err="1"/>
              <a:t>dvance</a:t>
            </a:r>
            <a:r>
              <a:rPr lang="en-US" sz="1200" dirty="0"/>
              <a:t> per email, but make sure to indicate your appointed session and allocated time slot (send to agriconference@ppf.unsa.ba with the subject title UPLOAD: Presentation). </a:t>
            </a:r>
            <a:endParaRPr lang="bs-Latn-BA" sz="1200" dirty="0"/>
          </a:p>
          <a:p>
            <a:endParaRPr lang="bs-Latn-BA" sz="1200" dirty="0"/>
          </a:p>
          <a:p>
            <a:r>
              <a:rPr lang="en-US" sz="1200" dirty="0"/>
              <a:t>The technical assistance team at the venue will make sure that all presentations are available at the computer in the scheduled session hall. </a:t>
            </a:r>
            <a:endParaRPr lang="bs-Latn-BA" sz="1200" dirty="0"/>
          </a:p>
          <a:p>
            <a:endParaRPr lang="en-US" sz="1200" dirty="0"/>
          </a:p>
          <a:p>
            <a:r>
              <a:rPr lang="en-US" sz="1200" dirty="0"/>
              <a:t>To make sure presentations run smoothly during the sessions, all presenters are expected to use the computer provided by the Organizer while giving your presentation. </a:t>
            </a:r>
          </a:p>
          <a:p>
            <a:endParaRPr lang="bs-Latn-BA" sz="1200" dirty="0"/>
          </a:p>
        </p:txBody>
      </p:sp>
    </p:spTree>
    <p:extLst>
      <p:ext uri="{BB962C8B-B14F-4D97-AF65-F5344CB8AC3E}">
        <p14:creationId xmlns:p14="http://schemas.microsoft.com/office/powerpoint/2010/main" val="235141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790674"/>
            <a:ext cx="5941866" cy="524003"/>
          </a:xfrm>
        </p:spPr>
        <p:txBody>
          <a:bodyPr/>
          <a:lstStyle/>
          <a:p>
            <a:r>
              <a:rPr lang="bs-Latn-BA" dirty="0">
                <a:ea typeface="Verdana" pitchFamily="34" charset="0"/>
                <a:cs typeface="Verdana" pitchFamily="34" charset="0"/>
              </a:rPr>
              <a:t>Technical</a:t>
            </a:r>
            <a:r>
              <a:rPr lang="bs-Latn-BA" dirty="0">
                <a:latin typeface="Verdana" pitchFamily="34" charset="0"/>
                <a:ea typeface="Verdana" pitchFamily="34" charset="0"/>
                <a:cs typeface="Verdana" pitchFamily="34" charset="0"/>
              </a:rPr>
              <a:t> requirements</a:t>
            </a:r>
            <a:r>
              <a:rPr lang="bs-Latn-BA" sz="1600" dirty="0">
                <a:latin typeface="Verdana" pitchFamily="34" charset="0"/>
                <a:ea typeface="Verdana" pitchFamily="34" charset="0"/>
                <a:cs typeface="Verdana" pitchFamily="34" charset="0"/>
              </a:rPr>
              <a:t>:</a:t>
            </a:r>
            <a:endParaRPr lang="bs-Latn-BA" dirty="0"/>
          </a:p>
        </p:txBody>
      </p:sp>
      <p:sp>
        <p:nvSpPr>
          <p:cNvPr id="3" name="Subtitle 2"/>
          <p:cNvSpPr>
            <a:spLocks noGrp="1"/>
          </p:cNvSpPr>
          <p:nvPr>
            <p:ph type="subTitle" idx="1"/>
          </p:nvPr>
        </p:nvSpPr>
        <p:spPr>
          <a:xfrm>
            <a:off x="477295" y="1481158"/>
            <a:ext cx="6037346" cy="2822765"/>
          </a:xfrm>
        </p:spPr>
        <p:txBody>
          <a:bodyPr/>
          <a:lstStyle/>
          <a:p>
            <a:pPr marL="285750" indent="-285750">
              <a:buFont typeface="Arial" pitchFamily="34" charset="0"/>
              <a:buChar char="•"/>
            </a:pPr>
            <a:r>
              <a:rPr lang="en-US" sz="1200" dirty="0"/>
              <a:t>All computers at the venue will run  with MS PowerPoint 2013, so make sure to use a compatible format for your presentations, </a:t>
            </a:r>
          </a:p>
          <a:p>
            <a:pPr marL="285750" indent="-285750">
              <a:buFont typeface="Arial" pitchFamily="34" charset="0"/>
              <a:buChar char="•"/>
            </a:pPr>
            <a:r>
              <a:rPr lang="en-US" sz="1200" dirty="0"/>
              <a:t>Make sure your Powe</a:t>
            </a:r>
            <a:r>
              <a:rPr lang="bs-Latn-BA" sz="1200" dirty="0"/>
              <a:t>r</a:t>
            </a:r>
            <a:r>
              <a:rPr lang="en-US" sz="1200" dirty="0"/>
              <a:t>Point Presentation is in ratio 16:9, </a:t>
            </a:r>
          </a:p>
          <a:p>
            <a:pPr marL="285750" indent="-285750">
              <a:buFont typeface="Arial" pitchFamily="34" charset="0"/>
              <a:buChar char="•"/>
            </a:pPr>
            <a:r>
              <a:rPr lang="en-US" sz="1200" dirty="0"/>
              <a:t>Make sure to use images and graphics in the best available quality, for full screen images we recommend to use a resolution of 1,920 x 1,080 pixels, </a:t>
            </a:r>
          </a:p>
          <a:p>
            <a:pPr marL="285750" indent="-285750">
              <a:buFont typeface="Arial" pitchFamily="34" charset="0"/>
              <a:buChar char="•"/>
            </a:pPr>
            <a:r>
              <a:rPr lang="en-US" sz="1200" dirty="0"/>
              <a:t>Videos must be embedded in PowerPoint, </a:t>
            </a:r>
          </a:p>
          <a:p>
            <a:pPr marL="285750" indent="-285750">
              <a:buFont typeface="Arial" pitchFamily="34" charset="0"/>
              <a:buChar char="•"/>
            </a:pPr>
            <a:r>
              <a:rPr lang="en-US" sz="1200" dirty="0"/>
              <a:t>Do not use links to YouTube or other web</a:t>
            </a:r>
            <a:r>
              <a:rPr lang="bs-Latn-BA" sz="1200" dirty="0"/>
              <a:t> </a:t>
            </a:r>
            <a:r>
              <a:rPr lang="en-US" sz="1200" dirty="0"/>
              <a:t>services in your presentation, </a:t>
            </a:r>
          </a:p>
          <a:p>
            <a:endParaRPr lang="bs-Latn-BA" sz="1200" dirty="0"/>
          </a:p>
          <a:p>
            <a:r>
              <a:rPr lang="en-US" sz="1200" b="1" dirty="0"/>
              <a:t>IMPORTANT: </a:t>
            </a:r>
            <a:r>
              <a:rPr lang="en-US" sz="1200" dirty="0"/>
              <a:t>We provide an official PowerPoint Template for the </a:t>
            </a:r>
            <a:r>
              <a:rPr lang="en-US" sz="1200" dirty="0" err="1"/>
              <a:t>Agriconference</a:t>
            </a:r>
            <a:r>
              <a:rPr lang="en-US" sz="1200" dirty="0"/>
              <a:t> 202</a:t>
            </a:r>
            <a:r>
              <a:rPr lang="bs-Latn-BA" sz="1200" dirty="0"/>
              <a:t>4</a:t>
            </a:r>
            <a:r>
              <a:rPr lang="en-US" sz="1200" dirty="0"/>
              <a:t>. However, </a:t>
            </a:r>
            <a:r>
              <a:rPr lang="en-US" sz="1200" b="1" dirty="0"/>
              <a:t>only the title slide of your presentation is obligatory to be in the provided template format</a:t>
            </a:r>
            <a:r>
              <a:rPr lang="en-US" sz="1200" dirty="0"/>
              <a:t>.</a:t>
            </a:r>
            <a:endParaRPr lang="bs-Latn-BA" sz="1200" dirty="0"/>
          </a:p>
          <a:p>
            <a:r>
              <a:rPr lang="en-US" sz="1200" dirty="0"/>
              <a:t> </a:t>
            </a:r>
            <a:endParaRPr lang="bs-Latn-BA" sz="1200" dirty="0"/>
          </a:p>
          <a:p>
            <a:r>
              <a:rPr lang="en-US" sz="1200" dirty="0"/>
              <a:t>You are free to use the complete conference template if you want for your presentation, but we encourage your creative freedom. </a:t>
            </a:r>
            <a:endParaRPr lang="bs-Latn-BA" sz="1200" dirty="0"/>
          </a:p>
        </p:txBody>
      </p:sp>
    </p:spTree>
    <p:extLst>
      <p:ext uri="{BB962C8B-B14F-4D97-AF65-F5344CB8AC3E}">
        <p14:creationId xmlns:p14="http://schemas.microsoft.com/office/powerpoint/2010/main" val="152745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790674"/>
            <a:ext cx="5941866" cy="524003"/>
          </a:xfrm>
        </p:spPr>
        <p:txBody>
          <a:bodyPr/>
          <a:lstStyle/>
          <a:p>
            <a:r>
              <a:rPr lang="en-US" dirty="0">
                <a:ea typeface="Verdana" pitchFamily="34" charset="0"/>
                <a:cs typeface="Verdana" pitchFamily="34" charset="0"/>
              </a:rPr>
              <a:t>Useful tips for your presentations:</a:t>
            </a:r>
          </a:p>
        </p:txBody>
      </p:sp>
      <p:sp>
        <p:nvSpPr>
          <p:cNvPr id="3" name="Subtitle 2"/>
          <p:cNvSpPr>
            <a:spLocks noGrp="1"/>
          </p:cNvSpPr>
          <p:nvPr>
            <p:ph type="subTitle" idx="1"/>
          </p:nvPr>
        </p:nvSpPr>
        <p:spPr>
          <a:xfrm>
            <a:off x="477295" y="1481158"/>
            <a:ext cx="7212478" cy="2822765"/>
          </a:xfrm>
        </p:spPr>
        <p:txBody>
          <a:bodyPr/>
          <a:lstStyle/>
          <a:p>
            <a:pPr marL="285750" indent="-285750">
              <a:buFont typeface="Arial" pitchFamily="34" charset="0"/>
              <a:buChar char="•"/>
            </a:pPr>
            <a:r>
              <a:rPr lang="en-US" sz="1200" dirty="0"/>
              <a:t>You have </a:t>
            </a:r>
            <a:r>
              <a:rPr lang="en-US" sz="1200" dirty="0" err="1"/>
              <a:t>spen</a:t>
            </a:r>
            <a:r>
              <a:rPr lang="bs-Latn-BA" sz="1200" dirty="0"/>
              <a:t>t</a:t>
            </a:r>
            <a:r>
              <a:rPr lang="en-US" sz="1200" dirty="0"/>
              <a:t> a lot of time doing your research work, collecting and analyzing data, writing up your manuscript and now is the time to present your work to a live audience. Here are a few tips, especially intended to all our first-time speaker colleagues: </a:t>
            </a:r>
          </a:p>
          <a:p>
            <a:pPr marL="285750" indent="-285750">
              <a:buFont typeface="Arial" pitchFamily="34" charset="0"/>
              <a:buChar char="•"/>
            </a:pPr>
            <a:endParaRPr lang="en-US" sz="1200" dirty="0"/>
          </a:p>
          <a:p>
            <a:pPr marL="285750" indent="-285750">
              <a:buFont typeface="Arial" pitchFamily="34" charset="0"/>
              <a:buChar char="•"/>
            </a:pPr>
            <a:r>
              <a:rPr lang="en-US" sz="1200" dirty="0"/>
              <a:t>Keep it short and on-point. You only have 10-minute worth of material, so focus on the most important things. </a:t>
            </a:r>
          </a:p>
          <a:p>
            <a:pPr marL="285750" indent="-285750">
              <a:buFont typeface="Arial" pitchFamily="34" charset="0"/>
              <a:buChar char="•"/>
            </a:pPr>
            <a:endParaRPr lang="en-US" sz="1200" dirty="0"/>
          </a:p>
          <a:p>
            <a:pPr marL="285750" indent="-285750">
              <a:buFont typeface="Arial" pitchFamily="34" charset="0"/>
              <a:buChar char="•"/>
            </a:pPr>
            <a:r>
              <a:rPr lang="en-US" sz="1200" dirty="0"/>
              <a:t>Choose the right font and font sizes to make your text readable. Verdana, Calibri and Helvetica, for example, are all safe choices and are available in a standard MS PowerPoint package. In regard to the font size, with a 20 pt for headings and 18 pt for the body text you are sure to be on the safe side.</a:t>
            </a:r>
          </a:p>
          <a:p>
            <a:endParaRPr lang="en-US" sz="1200" dirty="0"/>
          </a:p>
          <a:p>
            <a:pPr marL="285750" indent="-285750">
              <a:buFont typeface="Arial" pitchFamily="34" charset="0"/>
              <a:buChar char="•"/>
            </a:pPr>
            <a:r>
              <a:rPr lang="en-US" sz="1200" dirty="0"/>
              <a:t>Besides font and size, contrast is something you should be aware of. If you are going to use text on an image, make sure that the text is readable (you can add a border, a shadow or play with the contrast of your image if it is intended as a background picture), </a:t>
            </a:r>
          </a:p>
          <a:p>
            <a:pPr marL="285750" indent="-285750">
              <a:buFont typeface="Arial" pitchFamily="34" charset="0"/>
              <a:buChar char="•"/>
            </a:pPr>
            <a:endParaRPr lang="en-US" sz="1200" dirty="0"/>
          </a:p>
        </p:txBody>
      </p:sp>
    </p:spTree>
    <p:extLst>
      <p:ext uri="{BB962C8B-B14F-4D97-AF65-F5344CB8AC3E}">
        <p14:creationId xmlns:p14="http://schemas.microsoft.com/office/powerpoint/2010/main" val="361218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790674"/>
            <a:ext cx="5941866" cy="524003"/>
          </a:xfrm>
        </p:spPr>
        <p:txBody>
          <a:bodyPr/>
          <a:lstStyle/>
          <a:p>
            <a:r>
              <a:rPr lang="en-US" dirty="0">
                <a:ea typeface="Verdana" pitchFamily="34" charset="0"/>
                <a:cs typeface="Verdana" pitchFamily="34" charset="0"/>
              </a:rPr>
              <a:t>Useful tips for your presentations: </a:t>
            </a:r>
          </a:p>
        </p:txBody>
      </p:sp>
      <p:sp>
        <p:nvSpPr>
          <p:cNvPr id="3" name="Subtitle 2"/>
          <p:cNvSpPr>
            <a:spLocks noGrp="1"/>
          </p:cNvSpPr>
          <p:nvPr>
            <p:ph type="subTitle" idx="1"/>
          </p:nvPr>
        </p:nvSpPr>
        <p:spPr>
          <a:xfrm>
            <a:off x="477295" y="1481158"/>
            <a:ext cx="7212478" cy="2822765"/>
          </a:xfrm>
        </p:spPr>
        <p:txBody>
          <a:bodyPr/>
          <a:lstStyle/>
          <a:p>
            <a:pPr marL="285750" indent="-285750">
              <a:buFont typeface="Arial" pitchFamily="34" charset="0"/>
              <a:buChar char="•"/>
            </a:pPr>
            <a:r>
              <a:rPr lang="en-US" sz="1200" dirty="0"/>
              <a:t>With that in mind, do not overpack your presentations with text, images or animations, since this can draw away the attention of your audience, </a:t>
            </a:r>
          </a:p>
          <a:p>
            <a:pPr marL="285750" indent="-285750">
              <a:buFont typeface="Arial" pitchFamily="34" charset="0"/>
              <a:buChar char="•"/>
            </a:pPr>
            <a:endParaRPr lang="en-US" sz="1200" dirty="0"/>
          </a:p>
          <a:p>
            <a:pPr marL="285750" indent="-285750">
              <a:buFont typeface="Arial" pitchFamily="34" charset="0"/>
              <a:buChar char="•"/>
            </a:pPr>
            <a:r>
              <a:rPr lang="en-US" sz="1200" dirty="0"/>
              <a:t>Visualize your data – cut down on the text and use any type of graphical illustrations to emphasize your work, </a:t>
            </a:r>
          </a:p>
          <a:p>
            <a:pPr marL="285750" indent="-285750">
              <a:buFont typeface="Arial" pitchFamily="34" charset="0"/>
              <a:buChar char="•"/>
            </a:pPr>
            <a:endParaRPr lang="en-US" sz="1200" dirty="0"/>
          </a:p>
          <a:p>
            <a:pPr marL="285750" indent="-285750">
              <a:buFont typeface="Arial" pitchFamily="34" charset="0"/>
              <a:buChar char="•"/>
            </a:pPr>
            <a:r>
              <a:rPr lang="en-US" sz="1200" dirty="0"/>
              <a:t>Simplify – if you have a large amount of data, presented in a table format, try to simplify it or use targeted animations to only focus on the key aspects, </a:t>
            </a:r>
          </a:p>
          <a:p>
            <a:pPr marL="285750" indent="-285750">
              <a:buFont typeface="Arial" pitchFamily="34" charset="0"/>
              <a:buChar char="•"/>
            </a:pPr>
            <a:endParaRPr lang="en-US" sz="1200" dirty="0"/>
          </a:p>
          <a:p>
            <a:pPr marL="285750" indent="-285750">
              <a:buFont typeface="Arial" pitchFamily="34" charset="0"/>
              <a:buChar char="•"/>
            </a:pPr>
            <a:r>
              <a:rPr lang="en-US" sz="1200" dirty="0"/>
              <a:t>Use or create a consistent and simple design template for your presentation, make it aid your presentation and not vice-versa, </a:t>
            </a:r>
          </a:p>
          <a:p>
            <a:pPr marL="285750" indent="-285750">
              <a:buFont typeface="Arial" pitchFamily="34" charset="0"/>
              <a:buChar char="•"/>
            </a:pPr>
            <a:endParaRPr lang="en-US" sz="1200" dirty="0"/>
          </a:p>
          <a:p>
            <a:pPr marL="285750" indent="-285750">
              <a:buFont typeface="Arial" pitchFamily="34" charset="0"/>
              <a:buChar char="•"/>
            </a:pPr>
            <a:r>
              <a:rPr lang="en-US" sz="1200" dirty="0"/>
              <a:t>Tell your audience upfront why they should listen to your presentation – what was the main goal of your presentation, what where the knowledge gaps you filled in? </a:t>
            </a:r>
          </a:p>
        </p:txBody>
      </p:sp>
    </p:spTree>
    <p:extLst>
      <p:ext uri="{BB962C8B-B14F-4D97-AF65-F5344CB8AC3E}">
        <p14:creationId xmlns:p14="http://schemas.microsoft.com/office/powerpoint/2010/main" val="38977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1117504"/>
            <a:ext cx="5941866" cy="524003"/>
          </a:xfrm>
        </p:spPr>
        <p:txBody>
          <a:bodyPr/>
          <a:lstStyle/>
          <a:p>
            <a:r>
              <a:rPr lang="en-US" dirty="0">
                <a:ea typeface="Verdana" pitchFamily="34" charset="0"/>
                <a:cs typeface="Verdana" pitchFamily="34" charset="0"/>
              </a:rPr>
              <a:t>Useful tips for your presentations: </a:t>
            </a:r>
          </a:p>
        </p:txBody>
      </p:sp>
      <p:sp>
        <p:nvSpPr>
          <p:cNvPr id="3" name="Subtitle 2"/>
          <p:cNvSpPr>
            <a:spLocks noGrp="1"/>
          </p:cNvSpPr>
          <p:nvPr>
            <p:ph type="subTitle" idx="1"/>
          </p:nvPr>
        </p:nvSpPr>
        <p:spPr>
          <a:xfrm>
            <a:off x="477295" y="1826348"/>
            <a:ext cx="7212478" cy="2220511"/>
          </a:xfrm>
        </p:spPr>
        <p:txBody>
          <a:bodyPr/>
          <a:lstStyle/>
          <a:p>
            <a:pPr marL="285750" indent="-285750">
              <a:buFont typeface="Arial" pitchFamily="34" charset="0"/>
              <a:buChar char="•"/>
            </a:pPr>
            <a:r>
              <a:rPr lang="en-US" sz="1200" dirty="0"/>
              <a:t>Try to tell a story with your presentation – try to structure your scientific presentation as a storytelling. For example, start with giving context to your topic or background information – what was done in the field that led to your scientific work? Frame the problem and explain how you set up your research design. Highlight the main findings and conclude with the key points. </a:t>
            </a:r>
          </a:p>
          <a:p>
            <a:pPr marL="285750" indent="-285750">
              <a:buFont typeface="Arial" pitchFamily="34" charset="0"/>
              <a:buChar char="•"/>
            </a:pPr>
            <a:endParaRPr lang="en-US" sz="1200" dirty="0"/>
          </a:p>
          <a:p>
            <a:pPr marL="285750" indent="-285750">
              <a:buFont typeface="Arial" pitchFamily="34" charset="0"/>
              <a:buChar char="•"/>
            </a:pPr>
            <a:r>
              <a:rPr lang="en-US" sz="1200" dirty="0"/>
              <a:t>If you received funding for your research work, you are free to acknowledge that in the last slide of your presentation. Make sure to use logotypes appropriately. </a:t>
            </a:r>
          </a:p>
          <a:p>
            <a:pPr marL="285750" indent="-285750">
              <a:buFont typeface="Arial" pitchFamily="34" charset="0"/>
              <a:buChar char="•"/>
            </a:pPr>
            <a:endParaRPr lang="en-US" sz="1200" dirty="0"/>
          </a:p>
          <a:p>
            <a:endParaRPr lang="bs-Latn-BA" sz="1200" dirty="0"/>
          </a:p>
          <a:p>
            <a:r>
              <a:rPr lang="en-US" sz="1200" b="1" dirty="0"/>
              <a:t>Good luck! We can‘t wait to see your presentations! </a:t>
            </a:r>
            <a:endParaRPr lang="en-US" sz="1200" dirty="0"/>
          </a:p>
        </p:txBody>
      </p:sp>
    </p:spTree>
    <p:extLst>
      <p:ext uri="{BB962C8B-B14F-4D97-AF65-F5344CB8AC3E}">
        <p14:creationId xmlns:p14="http://schemas.microsoft.com/office/powerpoint/2010/main" val="1360423108"/>
      </p:ext>
    </p:extLst>
  </p:cSld>
  <p:clrMapOvr>
    <a:masterClrMapping/>
  </p:clrMapOvr>
</p:sld>
</file>

<file path=ppt/theme/theme1.xml><?xml version="1.0" encoding="utf-8"?>
<a:theme xmlns:a="http://schemas.openxmlformats.org/drawingml/2006/main" name="PHD DISSERTATION">
  <a:themeElements>
    <a:clrScheme name="Conference Theme Colors">
      <a:dk1>
        <a:srgbClr val="000000"/>
      </a:dk1>
      <a:lt1>
        <a:srgbClr val="FFFFFF"/>
      </a:lt1>
      <a:dk2>
        <a:srgbClr val="000000"/>
      </a:dk2>
      <a:lt2>
        <a:srgbClr val="EEEEEE"/>
      </a:lt2>
      <a:accent1>
        <a:srgbClr val="FFFFFF"/>
      </a:accent1>
      <a:accent2>
        <a:srgbClr val="CCFFCC"/>
      </a:accent2>
      <a:accent3>
        <a:srgbClr val="99FF66"/>
      </a:accent3>
      <a:accent4>
        <a:srgbClr val="00CC99"/>
      </a:accent4>
      <a:accent5>
        <a:srgbClr val="00CC66"/>
      </a:accent5>
      <a:accent6>
        <a:srgbClr val="00B050"/>
      </a:accent6>
      <a:hlink>
        <a:srgbClr val="0097A7"/>
      </a:hlink>
      <a:folHlink>
        <a:srgbClr val="0097A7"/>
      </a:folHlink>
    </a:clrScheme>
    <a:fontScheme name="Conferenc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3031</TotalTime>
  <Words>869</Words>
  <Application>Microsoft Office PowerPoint</Application>
  <PresentationFormat>On-screen Show (16:9)</PresentationFormat>
  <Paragraphs>55</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Montserrat</vt:lpstr>
      <vt:lpstr>Arial</vt:lpstr>
      <vt:lpstr>Verdana</vt:lpstr>
      <vt:lpstr>PHD DISSERTATION</vt:lpstr>
      <vt:lpstr>Title of your original research work goes in this text box rectangle </vt:lpstr>
      <vt:lpstr>Content</vt:lpstr>
      <vt:lpstr>General instructions:  </vt:lpstr>
      <vt:lpstr>Technical requirements:</vt:lpstr>
      <vt:lpstr>Useful tips for your presentations:</vt:lpstr>
      <vt:lpstr>Useful tips for your presentations: </vt:lpstr>
      <vt:lpstr>Useful tips for your presentations: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DISSERTATION</dc:title>
  <dc:creator>Arnela Okić</dc:creator>
  <cp:lastModifiedBy>NASTAVNO OSOBLJE 2</cp:lastModifiedBy>
  <cp:revision>217</cp:revision>
  <dcterms:modified xsi:type="dcterms:W3CDTF">2024-07-18T07:51:15Z</dcterms:modified>
</cp:coreProperties>
</file>